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50"/>
  </p:notesMasterIdLst>
  <p:handoutMasterIdLst>
    <p:handoutMasterId r:id="rId51"/>
  </p:handoutMasterIdLst>
  <p:sldIdLst>
    <p:sldId id="258" r:id="rId3"/>
    <p:sldId id="477" r:id="rId4"/>
    <p:sldId id="490" r:id="rId5"/>
    <p:sldId id="491" r:id="rId6"/>
    <p:sldId id="496" r:id="rId7"/>
    <p:sldId id="497" r:id="rId8"/>
    <p:sldId id="498" r:id="rId9"/>
    <p:sldId id="499" r:id="rId10"/>
    <p:sldId id="502" r:id="rId11"/>
    <p:sldId id="505" r:id="rId12"/>
    <p:sldId id="507" r:id="rId13"/>
    <p:sldId id="495" r:id="rId14"/>
    <p:sldId id="469" r:id="rId15"/>
    <p:sldId id="470" r:id="rId16"/>
    <p:sldId id="508" r:id="rId17"/>
    <p:sldId id="317" r:id="rId18"/>
    <p:sldId id="345" r:id="rId19"/>
    <p:sldId id="346" r:id="rId20"/>
    <p:sldId id="316" r:id="rId21"/>
    <p:sldId id="313" r:id="rId22"/>
    <p:sldId id="314" r:id="rId23"/>
    <p:sldId id="347" r:id="rId24"/>
    <p:sldId id="348" r:id="rId25"/>
    <p:sldId id="356" r:id="rId26"/>
    <p:sldId id="349" r:id="rId27"/>
    <p:sldId id="509" r:id="rId28"/>
    <p:sldId id="482" r:id="rId29"/>
    <p:sldId id="483" r:id="rId30"/>
    <p:sldId id="484" r:id="rId31"/>
    <p:sldId id="485" r:id="rId32"/>
    <p:sldId id="486" r:id="rId33"/>
    <p:sldId id="488" r:id="rId34"/>
    <p:sldId id="487" r:id="rId35"/>
    <p:sldId id="510" r:id="rId36"/>
    <p:sldId id="511" r:id="rId37"/>
    <p:sldId id="512" r:id="rId38"/>
    <p:sldId id="513" r:id="rId39"/>
    <p:sldId id="515" r:id="rId40"/>
    <p:sldId id="514" r:id="rId41"/>
    <p:sldId id="516" r:id="rId42"/>
    <p:sldId id="517" r:id="rId43"/>
    <p:sldId id="518" r:id="rId44"/>
    <p:sldId id="521" r:id="rId45"/>
    <p:sldId id="520" r:id="rId46"/>
    <p:sldId id="522" r:id="rId47"/>
    <p:sldId id="523" r:id="rId48"/>
    <p:sldId id="51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BC6"/>
    <a:srgbClr val="5887C0"/>
    <a:srgbClr val="FFFF9F"/>
    <a:srgbClr val="4A88D2"/>
    <a:srgbClr val="B07BD7"/>
    <a:srgbClr val="F68D36"/>
    <a:srgbClr val="B9D1ED"/>
    <a:srgbClr val="E7EFF9"/>
    <a:srgbClr val="A3E7FF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1429" autoAdjust="0"/>
  </p:normalViewPr>
  <p:slideViewPr>
    <p:cSldViewPr snapToGrid="0">
      <p:cViewPr varScale="1">
        <p:scale>
          <a:sx n="66" d="100"/>
          <a:sy n="66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72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1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9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1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50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17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37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60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81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56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6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84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82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65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06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29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83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55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14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71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20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2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58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49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99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25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03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6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92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26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720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633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1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28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0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3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1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1394-8DAD-4306-A8DC-7DE4D7EF790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6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3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2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5A8F-0BED-4522-B2D5-7BA47A8872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595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4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5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0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3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7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3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0D3D-9350-472E-97AA-0AE32CDD14C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2BBC-072A-4693-8AB1-99E869636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3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584326"/>
            <a:ext cx="8882742" cy="21721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Программное обеспечение для принятия управленческих решений на стадии эксплуатации искусственных сооружений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88676" y="4731097"/>
            <a:ext cx="6824695" cy="142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Анисимов Александр Владимирович</a:t>
            </a:r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600" b="1" dirty="0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диагностики </a:t>
            </a:r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600" b="1" dirty="0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600" b="1" dirty="0" err="1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sz="1600" b="1" dirty="0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-Инжиниринг»</a:t>
            </a:r>
            <a:endParaRPr lang="en-US" sz="1600" b="1" dirty="0">
              <a:solidFill>
                <a:srgbClr val="5B5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600" b="1" dirty="0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«Мосты, тоннели и строительные конструкции», к.т.н.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7" name="Группа 16"/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>
              <a:stCxn id="14" idx="1"/>
              <a:endCxn id="14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>
              <a:stCxn id="19" idx="1"/>
              <a:endCxn id="19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240BF3-84FF-4754-AC4F-68274B43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719585-B1BB-447A-A354-18BA70CE7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 диска D\TEXTY\РДА АБДМ\2010 АБДМ ТП\0 Новая система\Руководство пользователя\Картинки в руководство 05.06.12\113 Форма ОТС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000" y="1439953"/>
            <a:ext cx="6995722" cy="473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6351" y="803414"/>
            <a:ext cx="79910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форма редактирования «Оценка технического состояния»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D5262D85-910F-4998-B05C-76FCAC70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2B0CC94-2794-41AE-AD73-4FE430B62C11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8A4F1C5-B56D-4FD4-9140-49046B9E8148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89BC9F-987A-4352-98BF-A13378594210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BD5C1F2-545A-4457-81B2-7726ED519BB6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37A8B23-6CB8-420F-9A46-1F5165339ACE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9E41B4C5-C735-45BE-A870-99E3B1C17938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002B25-CE67-4798-BAA2-1EB76091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B7E66F-72F9-43D1-BB14-FA465A7BA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34153"/>
          <a:stretch/>
        </p:blipFill>
        <p:spPr>
          <a:xfrm>
            <a:off x="516970" y="1132375"/>
            <a:ext cx="8175781" cy="50258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6351" y="803414"/>
            <a:ext cx="79910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Модуль формирования стандартных отчётов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8245279A-E528-4AC8-9848-59FE99F5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44C456B-FA16-46B3-962B-7A96F1CDF667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E4381A1-0727-46D3-81C2-8265350CAED2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36C14F8-A489-4884-9B11-A8546815A846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7266992-BCA1-48A8-823F-4BCE454076B1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031D79B-F453-47C4-A1F3-C5A7ED37054B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A091C00-BEE2-4317-8CF3-19FA9DD94E05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FCDC1A-EFD1-4D64-B891-DB3F1BCA3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876012F-63C7-4182-A1E8-C7F6FFA55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0629" y="1864761"/>
            <a:ext cx="8882742" cy="20913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/>
              <a:t>2.  </a:t>
            </a:r>
            <a:r>
              <a:rPr lang="ru-RU" b="1" dirty="0"/>
              <a:t>МОБИЛЬНОЕ ПРИЛОЖЕНИЕ «ОЦЕНКА СИТУАЦИИ» ДЛЯ РЕГИСТРАЦИИ ТЕКУЩИХ ОСМОТРОВ В АИС ИССО-Н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F74124C-F0B2-4CEE-A2DC-F5C40DA3E370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13E0BBD-C79D-4482-8C04-E9B0D12AA6A1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59BCACEA-5B43-4FA5-B1D1-22E7A994BF45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3095D7F-DA5D-48B4-91D9-F6FF777FD693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E947BC5-CE47-4910-86EA-3CD8E5BD26E7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D73BCF13-BDD0-4E7F-95D2-9CBBADF2F425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F82301-5D71-44F0-A6B3-12CA8ABF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2D59-BCF4-44B9-8BFF-805FF9B25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82147" y="2613595"/>
            <a:ext cx="8759101" cy="686303"/>
          </a:xfrm>
          <a:prstGeom prst="rect">
            <a:avLst/>
          </a:prstGeom>
          <a:solidFill>
            <a:srgbClr val="FFFF9F"/>
          </a:solidFill>
          <a:ln>
            <a:solidFill>
              <a:srgbClr val="FF0000"/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600" dirty="0"/>
              <a:t>Результаты осмотров хранятся в </a:t>
            </a:r>
            <a:r>
              <a:rPr lang="ru-RU" sz="1600" dirty="0">
                <a:solidFill>
                  <a:srgbClr val="FF0000"/>
                </a:solidFill>
              </a:rPr>
              <a:t>единственном</a:t>
            </a:r>
            <a:r>
              <a:rPr lang="ru-RU" sz="1600" dirty="0"/>
              <a:t> экземпляре </a:t>
            </a:r>
          </a:p>
          <a:p>
            <a:pPr algn="l">
              <a:lnSpc>
                <a:spcPct val="150000"/>
              </a:lnSpc>
            </a:pPr>
            <a:r>
              <a:rPr lang="ru-RU" sz="1600" dirty="0"/>
              <a:t>в </a:t>
            </a:r>
            <a:r>
              <a:rPr lang="ru-RU" sz="1600" dirty="0">
                <a:solidFill>
                  <a:srgbClr val="FF0000"/>
                </a:solidFill>
              </a:rPr>
              <a:t>печатном</a:t>
            </a:r>
            <a:r>
              <a:rPr lang="ru-RU" sz="1600" dirty="0"/>
              <a:t> виде и не попадают в АИС ИССО-Н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95491" y="1158874"/>
            <a:ext cx="1828781" cy="54000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осмотр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895492" y="1923632"/>
            <a:ext cx="1828781" cy="54000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Периодический осмотр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895493" y="3558794"/>
            <a:ext cx="1828781" cy="5400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приёмочная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895494" y="4228317"/>
            <a:ext cx="1828781" cy="5400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плановая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895494" y="4889592"/>
            <a:ext cx="1828781" cy="5400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предпроектное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895494" y="5545182"/>
            <a:ext cx="1828781" cy="5400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 специальное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182149" y="1133474"/>
            <a:ext cx="1532352" cy="135388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182147" y="3558794"/>
            <a:ext cx="1532353" cy="252149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технического состояния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265495" y="1866050"/>
            <a:ext cx="1365656" cy="375464"/>
          </a:xfrm>
          <a:prstGeom prst="rect">
            <a:avLst/>
          </a:prstGeom>
          <a:noFill/>
          <a:ln>
            <a:solidFill>
              <a:schemeClr val="bg1"/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265494" y="5185218"/>
            <a:ext cx="1365657" cy="684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5994" y="3568443"/>
            <a:ext cx="2133370" cy="36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b="0" dirty="0"/>
              <a:t>Описание конструкций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5994" y="4012210"/>
            <a:ext cx="2133370" cy="36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b="0" dirty="0"/>
              <a:t>Ведомость дефектов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5994" y="4464169"/>
            <a:ext cx="2133370" cy="36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b="0" dirty="0"/>
              <a:t>История изменений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48355" y="4907755"/>
            <a:ext cx="2133370" cy="36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b="0" dirty="0"/>
              <a:t>Чертежи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48355" y="5359714"/>
            <a:ext cx="2133370" cy="36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b="0" dirty="0"/>
              <a:t>Фотографии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48355" y="5792286"/>
            <a:ext cx="2133370" cy="36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b="0" dirty="0"/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8355" y="1137896"/>
            <a:ext cx="213337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b="0" dirty="0"/>
              <a:t>Ведомость дефектов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48355" y="1579626"/>
            <a:ext cx="213337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b="0" dirty="0"/>
              <a:t>План работ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66499" y="2090020"/>
            <a:ext cx="213337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b="0" dirty="0"/>
              <a:t>Отметка о выполнении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7893501" y="2468307"/>
            <a:ext cx="199574" cy="1059714"/>
          </a:xfrm>
          <a:prstGeom prst="downArrow">
            <a:avLst>
              <a:gd name="adj1" fmla="val 50000"/>
              <a:gd name="adj2" fmla="val 96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zs-parking.ru/images/stories/virtuemart/product/kirpich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14585" r="3575" b="19839"/>
          <a:stretch/>
        </p:blipFill>
        <p:spPr bwMode="auto">
          <a:xfrm>
            <a:off x="7795076" y="2743994"/>
            <a:ext cx="400050" cy="3952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6305550" y="1320800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305550" y="1786675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305550" y="2253400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305550" y="3745650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305550" y="4228317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305550" y="4628367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305550" y="5079217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305550" y="5545182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305550" y="5964282"/>
            <a:ext cx="58420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Объект 2"/>
          <p:cNvSpPr txBox="1">
            <a:spLocks/>
          </p:cNvSpPr>
          <p:nvPr/>
        </p:nvSpPr>
        <p:spPr>
          <a:xfrm>
            <a:off x="7053095" y="3606542"/>
            <a:ext cx="1915312" cy="251184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АИС ИССО-Н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электронная база данных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настольное приложение для ПК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с 2015 года</a:t>
            </a: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7024520" y="1133474"/>
            <a:ext cx="1915312" cy="13073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осмотров</a:t>
            </a:r>
          </a:p>
          <a:p>
            <a:pPr>
              <a:spcBef>
                <a:spcPts val="0"/>
              </a:spcBef>
              <a:buAutoNum type="arabicPeriod"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ИССО</a:t>
            </a:r>
          </a:p>
        </p:txBody>
      </p:sp>
      <p:pic>
        <p:nvPicPr>
          <p:cNvPr id="51" name="Picture 2" descr="https://pixeltogether.com/static/Educated%20Running%20Homework%20Icon-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49" y="887243"/>
            <a:ext cx="720386" cy="720386"/>
          </a:xfrm>
          <a:prstGeom prst="rect">
            <a:avLst/>
          </a:prstGeom>
          <a:noFill/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42502DA-8781-4581-A2E6-D6D0253EABA4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7BEBFF7E-38FB-4D9F-B82D-2C3FDA587776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4167CCD5-7D16-456E-BB8A-0DB8EFC7591C}"/>
                </a:ext>
              </a:extLst>
            </p:cNvPr>
            <p:cNvCxnSpPr>
              <a:stCxn id="61" idx="1"/>
              <a:endCxn id="61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36B631-C314-4039-B4CA-5A424D415CAB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2572C338-A609-4CEE-8472-76D3BEEC5BFA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28A9E353-D0BA-4B43-82EB-5FAEF1CA0496}"/>
                </a:ext>
              </a:extLst>
            </p:cNvPr>
            <p:cNvCxnSpPr>
              <a:stCxn id="64" idx="1"/>
              <a:endCxn id="64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15C7255-139F-4570-9F67-380C589FF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AB3771C-62CB-4184-9E63-202B2390E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892345" y="3124200"/>
            <a:ext cx="2232000" cy="299418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7112454" y="3606542"/>
            <a:ext cx="1828794" cy="251184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АИС ИССО-Н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электронная база данных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7093404" y="1133474"/>
            <a:ext cx="1828794" cy="130730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осмотров</a:t>
            </a:r>
          </a:p>
          <a:p>
            <a:pPr>
              <a:spcBef>
                <a:spcPts val="0"/>
              </a:spcBef>
              <a:buAutoNum type="arabicPeriod"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ИССО</a:t>
            </a: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1895491" y="1158874"/>
            <a:ext cx="1828781" cy="5400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осмотр</a:t>
            </a: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1895492" y="1923632"/>
            <a:ext cx="1828781" cy="5400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Периодический осмотр</a:t>
            </a:r>
          </a:p>
        </p:txBody>
      </p:sp>
      <p:sp>
        <p:nvSpPr>
          <p:cNvPr id="54" name="Объект 2"/>
          <p:cNvSpPr txBox="1">
            <a:spLocks/>
          </p:cNvSpPr>
          <p:nvPr/>
        </p:nvSpPr>
        <p:spPr>
          <a:xfrm>
            <a:off x="182149" y="1133474"/>
            <a:ext cx="1532352" cy="498491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Объект 2"/>
          <p:cNvSpPr txBox="1">
            <a:spLocks/>
          </p:cNvSpPr>
          <p:nvPr/>
        </p:nvSpPr>
        <p:spPr>
          <a:xfrm>
            <a:off x="264528" y="3801487"/>
            <a:ext cx="1365656" cy="3754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06963" y="1167112"/>
            <a:ext cx="2232000" cy="2117757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0"/>
              </a:spcBef>
              <a:buFont typeface="Arial"/>
              <a:buNone/>
              <a:defRPr sz="14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4407079" y="1158874"/>
            <a:ext cx="2232000" cy="523220"/>
          </a:xfrm>
          <a:prstGeom prst="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МОБИЛЬНОЕ ПРИЛОЖЕНИЕ</a:t>
            </a:r>
          </a:p>
        </p:txBody>
      </p:sp>
      <p:sp>
        <p:nvSpPr>
          <p:cNvPr id="61" name="Объект 2"/>
          <p:cNvSpPr txBox="1">
            <a:spLocks/>
          </p:cNvSpPr>
          <p:nvPr/>
        </p:nvSpPr>
        <p:spPr>
          <a:xfrm>
            <a:off x="4495800" y="1828667"/>
            <a:ext cx="2076450" cy="1294277"/>
          </a:xfrm>
          <a:prstGeom prst="rect">
            <a:avLst/>
          </a:prstGeom>
          <a:noFill/>
          <a:ln>
            <a:solidFill>
              <a:schemeClr val="bg1"/>
            </a:solidFill>
            <a:prstDash val="lg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Краткое описание дефекта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Фотографии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ситуации</a:t>
            </a:r>
          </a:p>
        </p:txBody>
      </p:sp>
      <p:sp>
        <p:nvSpPr>
          <p:cNvPr id="62" name="Объект 2"/>
          <p:cNvSpPr txBox="1">
            <a:spLocks/>
          </p:cNvSpPr>
          <p:nvPr/>
        </p:nvSpPr>
        <p:spPr>
          <a:xfrm>
            <a:off x="1952343" y="4120681"/>
            <a:ext cx="2076450" cy="1889155"/>
          </a:xfrm>
          <a:prstGeom prst="rect">
            <a:avLst/>
          </a:prstGeom>
          <a:noFill/>
          <a:ln>
            <a:solidFill>
              <a:schemeClr val="bg1"/>
            </a:solidFill>
            <a:prstDash val="lg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Ведомость дефектов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 работ по содержанию и ППР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Фотографии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Актуализация оценки состояния сооружения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92345" y="3124200"/>
            <a:ext cx="2232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/>
              <a:t>С 20</a:t>
            </a:r>
            <a:r>
              <a:rPr lang="en-US" dirty="0"/>
              <a:t>20</a:t>
            </a:r>
            <a:r>
              <a:rPr lang="ru-RU" dirty="0"/>
              <a:t>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en-US" dirty="0"/>
              <a:t>EXCEL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1892345" y="3666154"/>
            <a:ext cx="2232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C 2022 – </a:t>
            </a:r>
            <a:r>
              <a:rPr lang="ru-RU" dirty="0"/>
              <a:t>АИС ИССО-Н</a:t>
            </a:r>
          </a:p>
        </p:txBody>
      </p:sp>
      <p:cxnSp>
        <p:nvCxnSpPr>
          <p:cNvPr id="6" name="Прямая соединительная линия 5"/>
          <p:cNvCxnSpPr>
            <a:stCxn id="52" idx="3"/>
            <a:endCxn id="60" idx="1"/>
          </p:cNvCxnSpPr>
          <p:nvPr/>
        </p:nvCxnSpPr>
        <p:spPr>
          <a:xfrm flipV="1">
            <a:off x="3724272" y="1420484"/>
            <a:ext cx="682807" cy="8390"/>
          </a:xfrm>
          <a:prstGeom prst="line">
            <a:avLst/>
          </a:prstGeom>
          <a:ln w="19050">
            <a:solidFill>
              <a:schemeClr val="tx2"/>
            </a:solidFill>
            <a:prstDash val="lg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9" idx="2"/>
          </p:cNvCxnSpPr>
          <p:nvPr/>
        </p:nvCxnSpPr>
        <p:spPr>
          <a:xfrm flipH="1">
            <a:off x="5522847" y="3284869"/>
            <a:ext cx="116" cy="1410956"/>
          </a:xfrm>
          <a:prstGeom prst="line">
            <a:avLst/>
          </a:prstGeom>
          <a:ln w="19050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522847" y="4695825"/>
            <a:ext cx="1589607" cy="0"/>
          </a:xfrm>
          <a:prstGeom prst="line">
            <a:avLst/>
          </a:prstGeom>
          <a:ln w="19050">
            <a:solidFill>
              <a:schemeClr val="tx2"/>
            </a:solidFill>
            <a:prstDash val="lg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124345" y="5233938"/>
            <a:ext cx="2988109" cy="0"/>
          </a:xfrm>
          <a:prstGeom prst="line">
            <a:avLst/>
          </a:prstGeom>
          <a:ln w="19050">
            <a:solidFill>
              <a:schemeClr val="tx2"/>
            </a:solidFill>
            <a:prstDash val="lg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720989" y="2463632"/>
            <a:ext cx="232" cy="659312"/>
          </a:xfrm>
          <a:prstGeom prst="line">
            <a:avLst/>
          </a:prstGeom>
          <a:ln w="19050">
            <a:solidFill>
              <a:schemeClr val="tx2"/>
            </a:solidFill>
            <a:prstDash val="lg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pixeltogether.com/static/Educated%20Running%20Homework%20Icon-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49" y="887243"/>
            <a:ext cx="720386" cy="720386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7112454" y="985920"/>
            <a:ext cx="1828794" cy="15438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21227" y="2941857"/>
            <a:ext cx="612000" cy="612000"/>
          </a:xfrm>
          <a:prstGeom prst="ellipse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с 2019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6988" y="2722945"/>
            <a:ext cx="612000" cy="6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2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3200" dirty="0">
              <a:solidFill>
                <a:srgbClr val="00B050"/>
              </a:solidFill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B63A226-952A-4CC0-9AD5-99941E2206D9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2729B77-0D10-44AF-A0B5-854AEAD5E7B7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DC7028CD-BE31-42D9-A5C5-87AD0CDF0E50}"/>
                </a:ext>
              </a:extLst>
            </p:cNvPr>
            <p:cNvCxnSpPr>
              <a:stCxn id="37" idx="1"/>
              <a:endCxn id="37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D328542-0C84-4185-A028-EFBF98DE3D75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B07AB8EC-C98C-42F1-982E-4CEA33AE0F26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752B9F20-8AAC-4B61-93B0-7736737436C1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91FE558-6FCA-4A8F-B5C8-7350B8356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17A4B0E-D650-4B5A-9697-74547B42B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5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200" y="676802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сведения о Мобильном приложении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625" y="1265492"/>
            <a:ext cx="8670471" cy="3474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 приложение вносят оценку ситуации с обосновывающим комментарием, фотографии дефектов с подписью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навигатор с осью дороги и расстоянием до ИССО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/>
              <a:t>приложение скачивают с </a:t>
            </a:r>
            <a:r>
              <a:rPr lang="en-US" sz="1400" dirty="0"/>
              <a:t>Play Market</a:t>
            </a:r>
            <a:r>
              <a:rPr lang="ru-RU" sz="1400" dirty="0"/>
              <a:t> и устанавливают на мобильное устройство, работающее на системе </a:t>
            </a:r>
            <a:r>
              <a:rPr lang="ru-RU" sz="1400" dirty="0" err="1"/>
              <a:t>Андроид</a:t>
            </a:r>
            <a:r>
              <a:rPr lang="ru-RU" sz="1400" dirty="0"/>
              <a:t> версии 6.0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и новее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приложение скачивается «пустое», без дорог и сооружений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администратор базы данных подключает пользователя к базе, даёт доступ только к необходимым сооружениям, высылает логин и пароль пользователю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приложение может работать без доступа к сети, синхронизация с базой происходит при появлении связи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/>
              <a:t>в Мобильном приложении сооружения привязаны координатам </a:t>
            </a:r>
            <a:r>
              <a:rPr lang="en-US" sz="1400" dirty="0"/>
              <a:t>GPS</a:t>
            </a:r>
            <a:r>
              <a:rPr lang="ru-RU" sz="1400" dirty="0"/>
              <a:t> и установлен программный запрет на внесение записей с мобильного устройства, не находящегося на сооружении (способ контроля работы подрядчика по содержанию)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45542B2-58D1-4D3A-B5B9-30FEA4F71666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05D2152-0FEA-451D-B5FF-3A99936357E1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F58CFA8-B0D8-4118-BE58-750B25578E46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911857B-4B44-4DB9-AFA6-85EDD3D12FB5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B938E16-98DC-48E9-94B8-5C8179913DBB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6B42708-8613-42BD-B9EF-67D8854F1157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3DAB36-767E-432A-B03B-7FC181C1B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FBCD5A7-663B-4393-AF53-F4C391C3A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75" y="913520"/>
            <a:ext cx="2936250" cy="52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" y="913520"/>
            <a:ext cx="2936250" cy="52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00" y="913520"/>
            <a:ext cx="2936250" cy="5220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29F75EF-6A00-4E30-8A67-E6EC5F0237F3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BFAB6A6-84CF-47F1-B30F-0F2E4EAFC198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377CC4D-1A43-47A5-8383-58CBE82CA109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4213655-0F30-41E4-87ED-C40A5D874D9A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A4D0A52-95FC-4397-9F95-CC2C33E0F40B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E2EF0E2A-07CA-4BA8-9363-C9988D095CFC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88DBA58-A32D-4BEB-B975-A59B53FE8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3A8EC5A-BEDC-43A6-8CD4-B3C5F5A6F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1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42327"/>
              </p:ext>
            </p:extLst>
          </p:nvPr>
        </p:nvGraphicFramePr>
        <p:xfrm>
          <a:off x="25314" y="5491450"/>
          <a:ext cx="9049468" cy="701040"/>
        </p:xfrm>
        <a:graphic>
          <a:graphicData uri="http://schemas.openxmlformats.org/drawingml/2006/table">
            <a:tbl>
              <a:tblPr/>
              <a:tblGrid>
                <a:gridCol w="228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741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Летом 2018 года осмотры с использованием мобильного приложения проводились в опытном порядке на трёх сооружениях</a:t>
                      </a:r>
                      <a:endParaRPr lang="ru-RU" sz="1000" dirty="0"/>
                    </a:p>
                  </a:txBody>
                  <a:tcPr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выглядит «история» осмотров по каждому сооружению. Далее переходим в запись от 31.07.2018:</a:t>
                      </a:r>
                    </a:p>
                  </a:txBody>
                  <a:tcPr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выглядит запись от 31.07.2018 на одном из сооружений: обнаружен частичный размыв конуса опоры</a:t>
                      </a:r>
                    </a:p>
                    <a:p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всех фотографий с повреждением конуса, сделанных 31.07.2018.</a:t>
                      </a:r>
                    </a:p>
                    <a:p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" y="811451"/>
            <a:ext cx="2216987" cy="46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06" y="811451"/>
            <a:ext cx="2216987" cy="46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28" y="811451"/>
            <a:ext cx="2216987" cy="46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95" y="811450"/>
            <a:ext cx="2216987" cy="468000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074392" y="1521151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386904" y="3264493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609872" y="1248431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280F43-950D-494D-82D1-4118416E66C4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1A96812-D1FB-4BDA-8499-E93591CFB1D6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631ED830-B399-4319-A377-5542F81381EC}"/>
                </a:ext>
              </a:extLst>
            </p:cNvPr>
            <p:cNvCxnSpPr>
              <a:stCxn id="27" idx="1"/>
              <a:endCxn id="27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4E87994-DEB5-48D9-A627-5B0FF99C73F0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4391485-27DD-4375-9A43-30C688B5D13B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ED04067C-B4AB-406D-8F59-2A039F9A32E8}"/>
                </a:ext>
              </a:extLst>
            </p:cNvPr>
            <p:cNvCxnSpPr>
              <a:stCxn id="30" idx="1"/>
              <a:endCxn id="30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A76D05D-868B-46BB-BB82-E2550A6F6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5D8E46-B682-4F4C-BE8B-49F24CF431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31896"/>
              </p:ext>
            </p:extLst>
          </p:nvPr>
        </p:nvGraphicFramePr>
        <p:xfrm>
          <a:off x="675118" y="5670910"/>
          <a:ext cx="8075775" cy="594360"/>
        </p:xfrm>
        <a:graphic>
          <a:graphicData uri="http://schemas.openxmlformats.org/drawingml/2006/table">
            <a:tbl>
              <a:tblPr/>
              <a:tblGrid>
                <a:gridCol w="394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741">
                <a:tc>
                  <a:txBody>
                    <a:bodyPr/>
                    <a:lstStyle/>
                    <a:p>
                      <a:pPr lvl="0" algn="l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одной из фотографий повреждения конуса, сделанных 31.07.2018 (съёмка производится непосредственно из приложения, дату проставляет приложение)</a:t>
                      </a:r>
                    </a:p>
                  </a:txBody>
                  <a:tcPr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одной из фотографий восстановленного конуса, сделанных 31.07.2018.</a:t>
                      </a:r>
                    </a:p>
                    <a:p>
                      <a:pPr algn="l"/>
                      <a:endParaRPr lang="ru-RU" sz="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36" y="899407"/>
            <a:ext cx="2441117" cy="46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81" y="911342"/>
            <a:ext cx="2509916" cy="4680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0B37DD7-0DBF-4C7A-ADCC-A40AA3135390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793C729-61E8-4FF2-8F39-A28EC40D8C9D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0B02DC77-8880-4F39-AD90-CF34CC66CD8B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E229A98-6D2D-45FD-A90A-AA1EF7278ED1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1BE3566-E2AB-4707-A2D2-AA45F0589E11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0655AF1A-8A55-49A8-AE20-86EC9D457296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D038E7-CB34-4943-8C7D-A2D1F82C2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46B3158-D5EF-420E-9BA1-68E12A46A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4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1509712"/>
            <a:ext cx="6391275" cy="383857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6754900">
            <a:off x="6868582" y="3818803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9DADB88-417B-4498-B91A-55A6531E13F6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CC8D117-9AF2-414A-A267-728864F175D7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918C1948-13BA-493D-8EAD-78AA8D2BEB17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0371FFA-5410-4A44-9BB4-53B33B5D1A28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AE0BBE4-17CB-4EE0-B2DD-B75247074111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033F81AF-5A32-4F94-B560-E4DFC9AAA373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817D8D-9ABA-4B73-BC03-A9F57AADF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404FCC-8668-4C01-AFC4-9AD4EC8B5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4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0629" y="1864761"/>
            <a:ext cx="8882742" cy="20913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/>
              <a:t>1.  </a:t>
            </a:r>
            <a:r>
              <a:rPr lang="ru-RU" b="1" dirty="0"/>
              <a:t>АВТОМАТИЗИРОВАННАЯ ИНФОРМАЦИОННО-АНАЛИТИЧЕСКАЯ СИСТЕМА ПО ИСКУССТВЕННЫМ СООРУЖЕНИЯМ АИС ИССО-Н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9556328-907B-4C7C-AC44-E4D424D1CF33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9ED5D46-DDA7-4158-B706-1853D86BBBB5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CB7D0B77-C2BA-424F-A182-D83D25318849}"/>
                </a:ext>
              </a:extLst>
            </p:cNvPr>
            <p:cNvCxnSpPr>
              <a:stCxn id="30" idx="1"/>
              <a:endCxn id="30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EA629AC-29C6-44DF-9390-C4A053FE45A6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FC5788B-1163-4251-81B0-4A5C5834C035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03094C1D-1C07-4987-8C71-11B3F4D38F18}"/>
                </a:ext>
              </a:extLst>
            </p:cNvPr>
            <p:cNvCxnSpPr>
              <a:stCxn id="33" idx="1"/>
              <a:endCxn id="33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D2C56F1-144F-4260-A609-AC8FF576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0B2EC89-0CE3-461B-93D1-579F2E204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7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5" y="1835013"/>
            <a:ext cx="8545794" cy="297941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8366785">
            <a:off x="655791" y="2934918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315B2EB-9C92-4B65-B2A9-2551B8E5F2EC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1DC72E6-DAFB-48CB-A2BD-FAE18FD7B35B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E0F9866-E6E8-4ED4-BED5-B0C5F3512443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466AE15-3934-41D8-BB80-12E45E44945C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D8122F2-991C-48D7-8BC6-A402E13ECD7F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6177ED2-99B2-489B-8E80-D2CF2393B81D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9D95B8-8E30-4C69-BD72-1D6845372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F55072-2D94-4B00-89F0-F27B532CC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4" y="1860780"/>
            <a:ext cx="8297966" cy="313643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81338" y="3704038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6562C5-5BF8-480F-BEB8-A2E231E3FCB6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C151631-7B35-46A1-899B-17ED339AF859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42D404D0-5267-4B0A-91E6-980D3A086C8E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35234F7-B941-49AE-B41B-40AD8781DB9A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FC38101-B577-42E3-B749-596171CD621F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FB0487E3-59EC-4171-984D-8F53C703516D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A45720C-1362-498F-BE06-CEDD7CC68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2E19F7-F734-4EB0-9B17-CA66914AD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56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7741"/>
          <a:stretch/>
        </p:blipFill>
        <p:spPr>
          <a:xfrm>
            <a:off x="1269685" y="924727"/>
            <a:ext cx="6952316" cy="518754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3217178">
            <a:off x="1223630" y="5137909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7386626">
            <a:off x="2122839" y="1032541"/>
            <a:ext cx="410198" cy="2820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386626">
            <a:off x="2686861" y="1032539"/>
            <a:ext cx="410198" cy="2820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386626">
            <a:off x="3250882" y="1032539"/>
            <a:ext cx="410198" cy="2820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386626">
            <a:off x="3862151" y="1032540"/>
            <a:ext cx="410198" cy="2820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14475" y="5518150"/>
            <a:ext cx="1962150" cy="174625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2A939CE-6540-4B90-B6C0-2AAA9DC10D23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0262358-8027-439B-8D3D-4177228F43B7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E5F23291-4C35-4032-BAFC-6DF1216A411F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9735F37-1217-4669-91D7-80301093F93D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DD256C9-9550-4722-ACEC-0798EBFA562C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8C008253-C734-48D5-8E1A-3DCD9F6D9CD8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DA855B-395F-46E0-886D-538D5DFFF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0F460C-28B5-4C5B-9710-6173FA3FE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989"/>
            <a:ext cx="9144000" cy="4377749"/>
          </a:xfrm>
          <a:prstGeom prst="rect">
            <a:avLst/>
          </a:prstGeom>
        </p:spPr>
      </p:pic>
      <p:sp>
        <p:nvSpPr>
          <p:cNvPr id="10" name="Выноска со стрелкой вниз 9"/>
          <p:cNvSpPr/>
          <p:nvPr/>
        </p:nvSpPr>
        <p:spPr>
          <a:xfrm>
            <a:off x="178504" y="2491275"/>
            <a:ext cx="2786887" cy="3256382"/>
          </a:xfrm>
          <a:prstGeom prst="downArrowCallout">
            <a:avLst>
              <a:gd name="adj1" fmla="val 4972"/>
              <a:gd name="adj2" fmla="val 7341"/>
              <a:gd name="adj3" fmla="val 9216"/>
              <a:gd name="adj4" fmla="val 87277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7249886" y="2491275"/>
            <a:ext cx="1894114" cy="3256382"/>
          </a:xfrm>
          <a:prstGeom prst="downArrowCallout">
            <a:avLst>
              <a:gd name="adj1" fmla="val 6589"/>
              <a:gd name="adj2" fmla="val 9311"/>
              <a:gd name="adj3" fmla="val 9216"/>
              <a:gd name="adj4" fmla="val 8727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14091" y="5868952"/>
            <a:ext cx="1315712" cy="317241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осмотр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492458" y="5868951"/>
            <a:ext cx="1408970" cy="317241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диагностику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70A6064-919B-4E41-86B5-1620A97C7F18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5AD7B5D-F44F-4629-9DDB-39FE8B0E268B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6D4116A5-35D2-4869-A696-3C82F5AAA8C9}"/>
                </a:ext>
              </a:extLst>
            </p:cNvPr>
            <p:cNvCxnSpPr>
              <a:stCxn id="21" idx="1"/>
              <a:endCxn id="21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33D7ABA-79EE-40B0-BDC4-CF85B652A9B9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6D7BA72-59C1-4DA3-90C2-7B140F45AB41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0A3F3B-3E33-42D6-A728-B13A3D54DFA9}"/>
                </a:ext>
              </a:extLst>
            </p:cNvPr>
            <p:cNvCxnSpPr>
              <a:stCxn id="24" idx="1"/>
              <a:endCxn id="24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45A902-BCBC-4081-B78E-0B4291EDB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AAA675F-9C6F-4CDF-8800-8DC5B2F23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4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596"/>
            <a:ext cx="9144000" cy="448680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3217178">
            <a:off x="4131725" y="1044592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63500" dist="50800" algn="tl" rotWithShape="0">
              <a:prstClr val="black">
                <a:alpha val="6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314" y="4898571"/>
            <a:ext cx="9078686" cy="47586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486345" y="2126751"/>
            <a:ext cx="1818527" cy="2669081"/>
          </a:xfrm>
          <a:prstGeom prst="straightConnector1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E9C7900-3660-4B87-AE84-C452ABAD9E5B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9561109-EE51-40DF-8ED6-B52EB695DE34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1EB127B8-E250-4AE2-ACFB-BFF4A2A82007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14C87A9-024D-42E0-997D-6741F6383136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A99DA2F-C7B2-4E02-A1A0-9C9FF8D23B39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0077A3B4-4689-420E-93A4-80C6CF4451BE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7B8046-805F-436C-980D-05E8E18E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B8319A-909D-4E45-A446-F0C1066A3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80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13138" y="3704038"/>
            <a:ext cx="410198" cy="282011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93" y="820198"/>
            <a:ext cx="7153926" cy="533800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2129856-A813-4FCE-B968-2E0990F8166B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F946719-656F-42A8-B2AE-2ED1D03E5A76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F8E55B5-B638-4CF4-BFA3-C9181DD2FA22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D6428C5-08F1-4B49-AFED-0A862CEC787F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6929E7C-1D9C-4F04-9B7C-E69F0D1C6E48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117DD2E2-98B8-4A2B-B7EB-DBE5B156EB27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CB0AEC-7997-4C0C-9936-C7C8E1FFB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5CF11E-D416-4192-A177-DF1C616A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77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0629" y="1864761"/>
            <a:ext cx="8882742" cy="20913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/>
              <a:t>3.  </a:t>
            </a:r>
            <a:r>
              <a:rPr lang="ru-RU" b="1" dirty="0"/>
              <a:t>ИНТЕРНЕТ-ПОРТАЛ </a:t>
            </a:r>
            <a:r>
              <a:rPr lang="ru-RU" b="1"/>
              <a:t>ДЛЯ УЧАСТНИКОВ </a:t>
            </a:r>
            <a:r>
              <a:rPr lang="ru-RU" b="1" dirty="0"/>
              <a:t>ДОРОЖНОЙ ОТРАСЛИ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WWW.SUMPRO.RU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5AEAE50-9C2D-4648-AD81-444690FE3D36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AE785E7-8B16-4DA0-9982-604B83701632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519E7A3-8224-4A5E-B2F9-83BFC2235CAC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4FED07D-F129-40D3-A738-5D913F36A47F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2D661B4-6C26-4CB0-80D7-2C23FED3733E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B7B42B26-9BC3-490D-802E-7D48CAE7C3B3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020F23-1A33-41A8-AD90-A5C7C2BD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910F00-E904-47A9-A28C-D6D4F57FB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6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65881" b="55564"/>
          <a:stretch/>
        </p:blipFill>
        <p:spPr>
          <a:xfrm>
            <a:off x="934376" y="1571834"/>
            <a:ext cx="702240" cy="670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036" y="1361905"/>
            <a:ext cx="6885376" cy="88786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8000" dirty="0">
                <a:solidFill>
                  <a:schemeClr val="tx2"/>
                </a:solidFill>
                <a:cs typeface="Aharoni" panose="02010803020104030203" pitchFamily="2" charset="-79"/>
              </a:rPr>
              <a:t>www.sumpro.ru</a:t>
            </a:r>
            <a:endParaRPr lang="ru-RU" sz="8000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376" y="2272684"/>
            <a:ext cx="7632036" cy="68511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ru-RU" sz="1800" dirty="0">
                <a:solidFill>
                  <a:schemeClr val="tx2"/>
                </a:solidFill>
                <a:cs typeface="Aharoni" panose="02010803020104030203" pitchFamily="2" charset="-79"/>
              </a:rPr>
              <a:t>СУММА ПРОЕКТОВ</a:t>
            </a:r>
          </a:p>
          <a:p>
            <a:r>
              <a:rPr lang="ru-RU" sz="1800" dirty="0">
                <a:solidFill>
                  <a:schemeClr val="tx2"/>
                </a:solidFill>
                <a:cs typeface="Aharoni" panose="02010803020104030203" pitchFamily="2" charset="-79"/>
              </a:rPr>
              <a:t>коммуникационный портал для организаций и экспертов дорожной отрасли</a:t>
            </a:r>
            <a:endParaRPr lang="ru-RU" sz="1400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487" y="3274634"/>
            <a:ext cx="28422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Содержание сайта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0460" y="3301804"/>
            <a:ext cx="42267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Структура каталога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показан 1-й уровень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376" y="3679623"/>
            <a:ext cx="146359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эксперты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статьи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8010" y="3679623"/>
            <a:ext cx="3075606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стройматериалы</a:t>
            </a:r>
          </a:p>
          <a:p>
            <a:r>
              <a:rPr lang="ru-RU" dirty="0">
                <a:solidFill>
                  <a:schemeClr val="tx2"/>
                </a:solidFill>
              </a:rPr>
              <a:t>изделия и конструкции</a:t>
            </a:r>
          </a:p>
          <a:p>
            <a:r>
              <a:rPr lang="ru-RU" dirty="0">
                <a:solidFill>
                  <a:schemeClr val="tx2"/>
                </a:solidFill>
              </a:rPr>
              <a:t>работы и услуги</a:t>
            </a:r>
          </a:p>
          <a:p>
            <a:r>
              <a:rPr lang="ru-RU" dirty="0">
                <a:solidFill>
                  <a:schemeClr val="tx2"/>
                </a:solidFill>
              </a:rPr>
              <a:t>разработка и поставка ПО</a:t>
            </a:r>
          </a:p>
          <a:p>
            <a:r>
              <a:rPr lang="ru-RU" dirty="0">
                <a:solidFill>
                  <a:schemeClr val="tx2"/>
                </a:solidFill>
              </a:rPr>
              <a:t>поставка оборудования</a:t>
            </a:r>
          </a:p>
          <a:p>
            <a:r>
              <a:rPr lang="ru-RU" dirty="0">
                <a:solidFill>
                  <a:schemeClr val="tx2"/>
                </a:solidFill>
              </a:rPr>
              <a:t>образование, наука, нормы</a:t>
            </a:r>
          </a:p>
          <a:p>
            <a:r>
              <a:rPr lang="ru-RU" dirty="0">
                <a:solidFill>
                  <a:schemeClr val="tx2"/>
                </a:solidFill>
              </a:rPr>
              <a:t>маркетинг и продажи</a:t>
            </a:r>
          </a:p>
          <a:p>
            <a:r>
              <a:rPr lang="ru-RU" dirty="0" err="1">
                <a:solidFill>
                  <a:schemeClr val="tx2"/>
                </a:solidFill>
              </a:rPr>
              <a:t>сми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376" y="986850"/>
            <a:ext cx="7632036" cy="39672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endParaRPr lang="ru-RU" sz="1400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3029" y="923705"/>
            <a:ext cx="5439747" cy="369332"/>
          </a:xfrm>
          <a:prstGeom prst="wedgeRectCallout">
            <a:avLst>
              <a:gd name="adj1" fmla="val -5894"/>
              <a:gd name="adj2" fmla="val 112833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Оптимизирован для ПК и </a:t>
            </a:r>
            <a:r>
              <a:rPr lang="ru-RU" b="1" dirty="0">
                <a:solidFill>
                  <a:srgbClr val="FF0000"/>
                </a:solidFill>
              </a:rPr>
              <a:t>мобильных устройств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B9EC815-F44E-48F3-88FE-A4F96A4AD2BA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C383481-9C00-4836-B242-497DA90631BD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D07419E-8E37-46A7-B95C-03D2153A7BDF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0D9F2E-FF09-46F8-981E-C8178189CEE1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5C20DD4-914E-4A67-8408-BF7BDFE7FBEC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B00D823-B841-47B5-86C4-241E1B3751FF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001548-7E1A-484C-AA98-F112833E6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C28CD44-B731-4A78-AB55-4EB95BC84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4286" y="1100954"/>
            <a:ext cx="764539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1800" dirty="0"/>
              <a:t>Государственная компания «Автодор» и другие крупные заказчики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8587" y="5720527"/>
            <a:ext cx="303679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1800" dirty="0"/>
              <a:t>Компании  и  Эксперты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4316" y="2823023"/>
            <a:ext cx="7105339" cy="701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cs typeface="Aharoni" panose="02010803020104030203" pitchFamily="2" charset="-79"/>
              </a:rPr>
              <a:t>www.sumpro.ru</a:t>
            </a:r>
            <a:endParaRPr lang="ru-RU" sz="4400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4786" y="4099390"/>
            <a:ext cx="2905316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информация о продукции, услугах, достижениях </a:t>
            </a:r>
            <a:r>
              <a:rPr lang="ru-RU" b="1" dirty="0">
                <a:solidFill>
                  <a:srgbClr val="00B0F0"/>
                </a:solidFill>
              </a:rPr>
              <a:t>бесплатно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78302" y="3714524"/>
            <a:ext cx="3946717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z="1600" u="sng" dirty="0"/>
              <a:t>платные сервисы</a:t>
            </a:r>
            <a:r>
              <a:rPr lang="ru-RU" sz="1600" b="0" dirty="0"/>
              <a:t>, в том числе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/>
              <a:t>первые места в поисковой выдаче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/>
              <a:t>аналитика запросов на сайте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/>
              <a:t>расширенная информация о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/>
              <a:t>собственная </a:t>
            </a:r>
            <a:r>
              <a:rPr lang="en-US" sz="1600" b="0" dirty="0"/>
              <a:t>web</a:t>
            </a:r>
            <a:r>
              <a:rPr lang="ru-RU" sz="1600" b="0" dirty="0"/>
              <a:t>-страница на сайте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/>
              <a:t>продвижение в поисковиках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/>
              <a:t>маркетплейс в разделах и категориях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186" y="1921964"/>
            <a:ext cx="338791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привлечение целевой аудитории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8302" y="1722393"/>
            <a:ext cx="363121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информационная среда для принятия управленческих решений и реализации технической политики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191000" y="1845791"/>
            <a:ext cx="0" cy="540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840670" y="1841035"/>
            <a:ext cx="0" cy="540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853370" y="4242751"/>
            <a:ext cx="0" cy="545437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207743" y="4242751"/>
            <a:ext cx="0" cy="540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F1BE7FD-DE73-4E6D-A704-3F185033F1D8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2CBA5BE-CF1A-4ACC-AC1C-C06C3D8F042C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EB7E395-FE95-4D49-B740-AC43ABC762C6}"/>
                </a:ext>
              </a:extLst>
            </p:cNvPr>
            <p:cNvCxnSpPr>
              <a:stCxn id="32" idx="1"/>
              <a:endCxn id="32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A8B6A32-F483-44F1-98AE-39A8110515BA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0D9E7-8A1A-44FF-BCC2-244BB9A3D972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18A11B6-C14E-4899-B29E-A3501BFE71AD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FF8FA16-0E59-4FAA-85DB-82151EF85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6AC281D-EBF9-43BF-8B1F-D6B3E04FB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0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80920"/>
              </p:ext>
            </p:extLst>
          </p:nvPr>
        </p:nvGraphicFramePr>
        <p:xfrm>
          <a:off x="678229" y="1034607"/>
          <a:ext cx="8008571" cy="4996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357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информационный</a:t>
                      </a:r>
                      <a:r>
                        <a:rPr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портал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6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информационный сервис для поиска и рекламного продвижения компаний, продукции, экспертов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57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строймаркетинг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0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сервисы для продвижения и сбыта для компаний и экспертов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 с информационными системами заказчика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 торговая площадка // магазин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экспертное сообщество (блоги, статьи,</a:t>
                      </a:r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библиотека, видеотека)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рейтинги инновационности, эффективности и т.п.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87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2023 биржа проектов и компетенций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98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автоматизированный</a:t>
                      </a:r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сервис по подбору экспертов в организации и проекты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автоматизированный сервис по сборке производственных цепочек в проекты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</a:t>
                      </a:r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мониторинг поставленной продукции и услуг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онлайн-образование,</a:t>
                      </a:r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том числе, на основе промороликов пользователей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A31E689-073F-4127-8DF7-31AC9DD6A9CE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91B9262-81B2-4874-9ABB-6B5AC489EABA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ECF00A3-64AC-4F4E-AB51-0A1CB2D1B48A}"/>
                </a:ext>
              </a:extLst>
            </p:cNvPr>
            <p:cNvCxnSpPr>
              <a:stCxn id="13" idx="1"/>
              <a:endCxn id="13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1B99DEA-592B-4249-A095-7804F38CB57F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57ECA15-7A5B-44D4-9D64-5D8D830D6CF1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F14D077-CF72-46D9-955E-6DD5B6E1CD9F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14BFAA-4AB6-46F1-BC18-FD692748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E211C-D779-4517-A819-5989114C2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7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15303"/>
              </p:ext>
            </p:extLst>
          </p:nvPr>
        </p:nvGraphicFramePr>
        <p:xfrm>
          <a:off x="196350" y="1678206"/>
          <a:ext cx="8817021" cy="37105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06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6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299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Название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Основной функционал программного обеспечения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Параметры сооружений в формате текста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Фото/Видео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/Чертежи/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Документы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Расчёты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грузо-подъёмности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Расчёты на произвольную нагрузку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Многопользо-вательский режим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Автоматическая оценка состояния по дефектам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1976-1987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ИПС «МОСТ»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-/-/-/-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1991-2012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МОНСТР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-/-/-/-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2008- н.в.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АИС ИССО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+/+/+/+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208917" y="1017495"/>
            <a:ext cx="86112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Краткая хронология создания и ведения баз данных по мостовым сооружениям в </a:t>
            </a:r>
            <a:r>
              <a:rPr lang="ru-RU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СССР/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F96A8F9-ED28-488F-BC61-EA1E0E89FE75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3A5EB8F-7823-48E8-BF9E-8B51BC1A4998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6F62E13-6508-4137-91BF-5C1FE5A0ED95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6960B0A-F1D9-410C-9EC2-ED802038458A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88DAA24-2AA4-46BC-BE0F-388C0E61B3D0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B4254341-969C-4052-80A4-32B7E2E1E5CC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559488F-5F9F-48B2-B4D1-BFD044E2D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05647A-7279-496B-A9B4-4DAEE726B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90" y="886409"/>
            <a:ext cx="6737780" cy="5271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870" y="4385388"/>
            <a:ext cx="1894114" cy="1200329"/>
          </a:xfrm>
          <a:prstGeom prst="wedgeRectCallout">
            <a:avLst>
              <a:gd name="adj1" fmla="val -40538"/>
              <a:gd name="adj2" fmla="val -8441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Более </a:t>
            </a:r>
            <a:r>
              <a:rPr lang="ru-RU" b="1" dirty="0">
                <a:solidFill>
                  <a:srgbClr val="FF0000"/>
                </a:solidFill>
              </a:rPr>
              <a:t>4500</a:t>
            </a:r>
            <a:r>
              <a:rPr lang="ru-RU" dirty="0"/>
              <a:t> организаций</a:t>
            </a:r>
          </a:p>
          <a:p>
            <a:r>
              <a:rPr lang="ru-RU" b="1" dirty="0">
                <a:solidFill>
                  <a:srgbClr val="FF0000"/>
                </a:solidFill>
              </a:rPr>
              <a:t>+ 20 </a:t>
            </a:r>
            <a:r>
              <a:rPr lang="ru-RU" dirty="0"/>
              <a:t>регистраций ежедневно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629680-5906-44E1-99AB-99082793AF2A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F57ABE0-8D5C-4AB1-AC5B-B0EF05782A9C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2B04BF3-9DB4-4C11-82B2-41E5A9AB5CFD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9754A3D-DCE1-4B7B-B2E8-825AFE203E91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CC67AFD-A878-4307-ADE8-2BEB35B92084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01E242FF-E75A-4C1E-B72F-CEB79B198A9E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1CCC1C-B3B4-40BD-AF08-6AB424008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758DA3-D3C5-45C1-982F-5CC95830B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5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315" y="126056"/>
            <a:ext cx="255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cs typeface="Aharoni" panose="02010803020104030203" pitchFamily="2" charset="-79"/>
              </a:rPr>
              <a:t>www.sumpro.ru</a:t>
            </a:r>
            <a:endParaRPr lang="ru-RU" sz="2800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628" y="849085"/>
            <a:ext cx="6688372" cy="5333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515" y="4556608"/>
            <a:ext cx="1894114" cy="923330"/>
          </a:xfrm>
          <a:prstGeom prst="wedgeRectCallout">
            <a:avLst>
              <a:gd name="adj1" fmla="val -5069"/>
              <a:gd name="adj2" fmla="val -88070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Более </a:t>
            </a:r>
            <a:r>
              <a:rPr lang="ru-RU" b="1" dirty="0">
                <a:solidFill>
                  <a:srgbClr val="FF0000"/>
                </a:solidFill>
              </a:rPr>
              <a:t>400</a:t>
            </a:r>
            <a:r>
              <a:rPr lang="ru-RU" dirty="0"/>
              <a:t> статей</a:t>
            </a:r>
          </a:p>
          <a:p>
            <a:r>
              <a:rPr lang="ru-RU" b="1" dirty="0">
                <a:solidFill>
                  <a:srgbClr val="FF0000"/>
                </a:solidFill>
              </a:rPr>
              <a:t>+ 5 </a:t>
            </a:r>
            <a:r>
              <a:rPr lang="ru-RU" dirty="0"/>
              <a:t>публикаций еженедельно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2AC61F3-CCBC-40FC-A45A-7BCB7F9CC2D1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CB13AAA-BDAA-4328-ACF0-6CCD747B9374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1D0B19A-6B8B-4223-BD13-3C86083F379C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06987A2-576C-45AE-A1E4-AECFC816AF00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6B80CAC-B999-46D9-AEAF-83DECCC9521F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F67BD40-555F-44C5-8B6A-01F9C7CD8425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B3EC41-E95D-4D55-922D-BCBB88295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4CB76DF-F995-42A9-8B6C-5E84CE071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7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1799"/>
          <a:stretch/>
        </p:blipFill>
        <p:spPr>
          <a:xfrm>
            <a:off x="287266" y="934464"/>
            <a:ext cx="8212922" cy="523489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03C8C09-5BE4-414F-B2D8-3F1C84D80EEF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0A26343-35E2-49AE-BEF0-F49B7834D5A7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D1BE187-F0F1-4660-827C-E6863F874884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0642513-5842-4CF3-BA6A-EFCE9F013677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A3748BD-088E-439E-8DAA-84149F6998E1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354C8F5-ACAD-4590-B036-42D8B7D54127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94F017-95A7-43CB-9DE4-4A6D43620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C79DCA-375F-4373-A2F6-67C2AF52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0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610"/>
            <a:ext cx="9144000" cy="528877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2A15A1-3EF3-4BD2-A22A-8452F7B7E167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1F0DA55-005B-4A41-9373-BB2C2384B01C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AE35926-7C79-4EA7-B419-BA56F719475B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2E47090-0CEF-4468-995D-3021BD96677C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C4031EF-5ADB-43A5-AF9A-865B0FC61A57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FC10358F-CFAE-4EB9-8C2C-7CF734A96154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CE0624-A894-48B8-85FF-4CFC2449B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050898-9B50-4413-92A2-C9313A79A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4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0629" y="1864761"/>
            <a:ext cx="8882742" cy="20913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4</a:t>
            </a:r>
            <a:r>
              <a:rPr lang="ru-RU" sz="2800" b="1" dirty="0"/>
              <a:t>.  </a:t>
            </a:r>
            <a:r>
              <a:rPr lang="ru-RU" b="1" dirty="0"/>
              <a:t>ПРОГРАММА ПО ПЛАНИРОВАНИЮ И ОТЧЁТНОСТИ НА ОСНОВЕ УЧЁТА ТРУДОЗАТРАТ ОРГАНИЗАЦИИ В СФЕРЕ  ДИАГНОСТИКИ ИССО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1E9D8C-A1E9-4B07-9471-7198128EA5BA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C75E5F-9B99-4A65-A4F9-B0C6F20986C3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2FC177A-63AE-4EE8-A0CF-EBE2FE9A0015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71EE8B3-E34A-4E01-9E7D-0AEC9F35A707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C94DD41-F913-4B04-97C9-30645E0F4AC8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F84D80DD-9571-42C3-A4B2-AF3A1AD92E27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B3B143-98F7-45CD-868E-07FF34CA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29AC17-B02A-41A8-B260-1472184E5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00" y="731666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Предпосылки для разработки программы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9625" y="1142979"/>
            <a:ext cx="8670471" cy="483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Специфика работы большинства обследовательских организаций заключается в следующем: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командировочный режим выполнения полевых работ;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параллельная работа по нескольким договорам, сооружения в рамках которых расположены на разных дорогах в разных регионах;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полное или частичное разделение сотрудников по специализациям (геодезическая съёмка, расчёты конструкций, испытания, написание отчётов и т.п.);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фотографии, ведомость дефектов, результаты измерений прочности бетона и т.п. имеют такую же самостоятельную ценность, как и отчёт по результатам обследования;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на субподряд физических или юридических лиц с последующей необходимостью приёмки работы;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специфика работы с оборудованием и служебным а/м: периоды поверки и ремонта; поочерёдное использование комплектов оборудования разными бригадами;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бюджет проектов основывается на расчёте трудозатрат по ОДМ 218.4.020-2014 «Рекомендации по определению трудозатрат при оценке технического состояния мостовых сооружений на автомобильных дорогах».</a:t>
            </a:r>
          </a:p>
          <a:p>
            <a:pPr marL="0" lvl="1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Отсутствуют готовые программные продукты, необременённые ненужным функционалом и позволяющие неподготовленному пользователю вносить и анализировать данные по трудозатратам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B6C24D3-4B52-4FC7-8E77-C22C46E0C094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A4D9135-888B-44CB-A1E5-A1D127D4EF0E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537FE819-E1E8-43F1-BCE1-A0E728137993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363A210-166A-492D-97C6-2DF7B92FB7CD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B7C360D-DB62-4D0A-AD5E-1ABCC74FBC42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C0508E8E-6AD3-4568-A710-91F5ADBDB3EC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739CD9-8EA0-48E1-BCCC-D376ADD8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03BA90-62BF-4821-985B-DC61EB1C4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9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00" y="731666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Функционал программы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9625" y="1142979"/>
            <a:ext cx="8670471" cy="210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планировать трудозатраты каждого сотрудника избегая перегрузки (более 40 часов в неделю) или назначения задач, требующих одновременного присутствия в офисе и в командировке;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оперативно вносить изменения в план работ при появлении внеплановых задач, или необходимости заменить заболевшего сотрудника;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контролировать рентабельность договора в части выделенных трудозатрат на его выполнение;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автоматически формировать табель, планы и отчёты за произвольный период;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оперативно находить исполнителя по ранее выполненным работам и отчётным документам.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625" y="3507515"/>
            <a:ext cx="804545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 основе программного продукта – разработанная на основе многолетнего опыта собственная 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библиотека работ с плановыми трудозатратами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6350" y="4338458"/>
            <a:ext cx="8743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Основной режим планирования – еженедельный, чтобы обеспечить себя работой на 40…60 часов на предстоящую неделю. Двадцать часов сверх нормативных сорока – запас на случай, если какая-то работа отменится или будет сделана быстрее. </a:t>
            </a:r>
          </a:p>
          <a:p>
            <a:endParaRPr lang="ru-RU" sz="1400" dirty="0"/>
          </a:p>
          <a:p>
            <a:r>
              <a:rPr lang="ru-RU" sz="1400" dirty="0"/>
              <a:t>Программа пока находится во внутреннем пользовании. В перспективе может быть рассмотрена возможность формирования коммерческого продукта для распространения на платной основе. 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F77C8D7-3F77-4A2F-9F4C-4073B9306EA7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C04C397-5B8C-4167-975F-B030C3B5725B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C282B92-FEFA-47CE-AEDA-5C31CBE0E160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900544-97FF-4E6F-AF4B-3BD23D9ED469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BF5BA36-1061-4F43-96D2-117636E6A9DF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AFAEDF9D-5B02-46DB-AE7D-588A2C9C80EE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6ADFFD-57B1-437E-AE86-C0BA00FB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75C10C-8730-4EED-9E27-6F9DCBC26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00" y="731666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Список сооружений – подгружается из АИС ИССО-Н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" y="1049960"/>
            <a:ext cx="8515350" cy="495246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300AC4E-4416-4DD3-9D72-DB0064C91066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40CA08C-B3BE-4C8C-81B3-EC2CBE0B8684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2954317D-723B-48B4-9C0E-748DBE6A34FD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4A23D75-0F01-49AE-B829-2696B98E0DCB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50E959-64C9-4537-8389-7EFCFE310A0F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5E715A9-DDE8-4C85-AF19-336C1FE90D70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7CCBED-D2BC-454C-B072-C7844AAA7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CAC421-A0A1-4173-979D-082555929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2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00" y="731666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Библиотека работ с плановыми трудозатратами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5" y="1223845"/>
            <a:ext cx="8074855" cy="483194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29F98D8-80B7-4612-BDA5-405DF9E59167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C31234A-E3E0-486C-9409-5652D75656BC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1F89328-DF65-45BF-877F-8422F823E0F5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19FC52A-E250-4C93-A971-954656D91BB3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CB6EE22-C803-4B8D-9FCB-37B14E52F1B9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B41A10B-2878-4FD0-827F-36AD73A69B73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0401FF8-E518-40E5-876E-FAC79CC70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6B8E90-92BE-480E-8793-D84C1EF5A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9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00" y="731666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Список договоров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" y="1223845"/>
            <a:ext cx="9111139" cy="106858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DAECC84-D268-4091-A278-127BDE33A22A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787AF1-0B62-41E7-B301-E758370D25EE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1ADF433-5CB8-4A1B-8807-8D41A20A6044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19BFD48-FEBB-4183-9014-68E3B66B6EDC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CD8F3E2-E831-4A0D-A0BC-7CDDBAFA7416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22F75CD-1A3C-4CA0-89C2-B784F70BD016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F4CD2-10C2-4DBC-9E1F-2D82BA3F9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D61D40-ADC9-4CB9-B0B6-2E45477BA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3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200" y="676802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Функционал текущей версии АИС ИССО-Н (ГК «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Автодор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», с 2014 года)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625" y="1105472"/>
            <a:ext cx="8670471" cy="516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просмотр, хранение и анализ информации о сооружениях с данными о пользователе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просмотр местоположения сооружений на картах Яндекс или в Геоинформационной системе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Индор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автоматизированное категорирование (оценка) дефектов сооружений по ОДМ 218.3.042-2014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ведение истории дефектов с привязкой к ремонтным работам по результатам диагностики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автоматизированный расчёт показателей грузоподъёмности, долговечности, безопасности и общей оценки состояния сооружений с учётом фактических характеристик сооружений и параметров дефектов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ведение истории результатов текущих осмотров (1 раз в 10 дней) на основе синхронизации данных с мобильным приложением Оценка текущей ситуации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и учёт проведения работ по содержанию, проектным и строительно-монтажным работам, диагностике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автоматизированный расчёт грузоподъёмности сооружения и возможности пропуска по нему произвольных нагрузок на основе внесённых поверхностей влияния с использованием встроенного конструктора нагрузок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автоматизированное формирование и выгрузка стандартных отчётов на одно или группу сооружений (паспорт,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статформа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1ДГ, перечни сооружений с оценками состояния и т.п.)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конструктор отчётов произвольной формы по всем параметрам, содержащимся в базе (например, перечень мостовых сооружений в Воронежской области, построенных до 1984 года, с трещинами в плите проезжей части)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38AF1A-05B1-44C4-9C22-2F01B679FD61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73A3263-F6CC-4F9E-A744-0B321BE1D7C6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4C24302-AD9C-4037-BFEE-F56B06C08B70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AB3124B-1922-46D3-8C76-84BDDC9F56F9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FEFA5E6B-8324-4F8F-AF49-E4BC8328AF40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C078C1C-E380-4348-A756-1F91C5EAAFD7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F8F6D-F1F5-43E1-AB3F-2229029F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E8DAC3A-3A5B-4129-B917-21DEC4F30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7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00" y="731666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Список сооружений в договоре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" y="1223845"/>
            <a:ext cx="9144000" cy="5019394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0E3F4E3-68AD-49A7-98BB-F6B99C8DDBBD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A4897DE-222C-45CA-86D1-01BDC3A33AD9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D8EA33D-80EE-47FD-AEEA-3E9CDC88B2A3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30DFF52-BDB1-4308-A97A-B8CF0F9E9BB0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A05FED9-BE81-4F7A-9A62-5185C1E7E0CE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BD268EBD-1FC9-4E95-A841-19C898B5A13D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4777AD-264D-4909-AFF1-36CBB379D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7C5C79F-9904-4759-99AE-CC7C07F2C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3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00" y="731666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Работы по договору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456"/>
            <a:ext cx="9144000" cy="49665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16AE345-1094-447D-B999-0E731209E8CD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E5A6E3-07BF-46C9-82BF-EDAECF9560AE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DF467B0-5B1B-4DBA-800E-4AD3BE219E8B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F4439B5-F67A-4C41-ACCD-1AC61D6F8547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CD4A26A-9B17-4C15-BC30-FA92770A1148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164B19AD-1E4B-4984-B884-6E98DD4875FF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250DDE-FA7B-47BD-8209-01BCD1EA3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1D4D1B-536F-44A7-8DEB-617425728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4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00" y="731666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Работы по каждому сооружению в договоре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6" y="1223845"/>
            <a:ext cx="8482489" cy="476110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5CE7E57-A940-48D0-B7D9-83F99E351779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FED3F16-BEAB-4443-B848-6BD62EAFE4F9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26AE3B5-E37B-4F08-AFE9-109678603D65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E715BD5-B04D-46FD-9200-7AF84137D9C3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7B5343F-78E3-46A9-9F54-27C4EC820383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F60350A8-1DC2-4C8E-AB43-524CE57B0C05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C5C3FCE-83DB-44E1-A01D-0150851C8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2C7195-219C-4851-87D0-CBC17652D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0629" y="1864761"/>
            <a:ext cx="8882742" cy="11597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5</a:t>
            </a:r>
            <a:r>
              <a:rPr lang="ru-RU" sz="2800" b="1" dirty="0"/>
              <a:t>.  </a:t>
            </a:r>
            <a:r>
              <a:rPr lang="ru-RU" b="1" dirty="0"/>
              <a:t>ГРУППЫ ПОЛЬЗОВАТЕЛЕЙ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ECBC9D9-FFB5-4EC8-9F72-333D5C6E92B0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975771C-8F3F-47DD-92FE-0C4761F926FC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EEE30EC-7AFD-4FF3-A7C9-2209B7307226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5B9648E-00BA-43E5-A9BC-52C54757BCF5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3C76439-10CE-4524-B75C-8B4D0EC42701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31D0C07-4CFB-40BE-AE4C-43FB53E9E84B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9ED34A-9E6D-4C8B-B95E-FAB43948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F1AE89D-84FB-4518-A4BF-C77D84DD2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6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7693"/>
              </p:ext>
            </p:extLst>
          </p:nvPr>
        </p:nvGraphicFramePr>
        <p:xfrm>
          <a:off x="365761" y="914356"/>
          <a:ext cx="8647610" cy="5130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4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Группы пользователей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АИС ИССО-Н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Мобильное приложение для осмотров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Программа для планирования и учёта трудозатрат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Портал участников дорожной отрасли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www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sumpro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ru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ГК Автодор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Планирование и отчётность; контроль выполнения; мониторинг состояния сооружений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проведения осмотров и изменения состояния сооружений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Поиск материалов, технологий, экспертов; сбор информации для принятия решений; консультации с экспертами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4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Подрядные проектные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Сбор исходных данных для выполнения работ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Выбор материалов и технологий, консультации с экспертами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Подрядные строительные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Выбор производителей и поставщиков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Подрядные эксплуатирующие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Заполнение в части периодических осмотров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Внесение данных (по договорам содержания)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Подрядные обследовательские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Возможно использование в перспективе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Поиск информации для назначения видов и способов ремонтных работ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Производители дорожно-строительных материалов и другие участники отрасли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Размещение информации о материалах, технологиях, услугах и опыте применения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92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ООО «Автодор-Инжиниринг»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Планирование и внутренний контроль выполнения договорных работ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Поиск и анализ материалов и технологий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Методическое и техническое сопровождение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7" marR="479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FB3A3C-DC54-4D93-8C3B-F2971E23025B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F3464C0-0BF7-46E1-AEF6-A95810451CA6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C884C242-6B88-4A25-B366-387B04EF91AC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AE49FA5-9563-4897-BE0F-AF4CA5B229DD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123B0A2-77E5-425F-BA18-35F28418E261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3B156AA-C457-4BB5-85A2-5933537B18B9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5D0EF4-1153-45C9-B272-140A242C5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79820F-DC67-4251-8F9C-ABE5651B9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0629" y="1864761"/>
            <a:ext cx="8882742" cy="11597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6</a:t>
            </a:r>
            <a:r>
              <a:rPr lang="ru-RU" sz="2800" b="1" dirty="0"/>
              <a:t>.  </a:t>
            </a:r>
            <a:r>
              <a:rPr lang="ru-RU" b="1" dirty="0"/>
              <a:t>ПЕРСПЕКТИВЫ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CAD85A2-F854-4721-9C76-3AC1064F55F1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320D985-413D-405F-AF4C-6B9E63182535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391E5C75-0BD4-4BE1-96CA-5FBAE4B9FF43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8986C72-77A5-4209-9A94-F224DCE3A28F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FEFAB19-AFA4-49AD-9926-91A10C78B481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2C558F8-0DFA-4724-AD33-0121C3CEAEE0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33DD97E-1D15-4457-911F-BE8100D91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60E05DF-8869-4C1E-81A3-2F1D788DD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2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4690" y="2883377"/>
            <a:ext cx="6957535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LMS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BIM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8FE3765-5AE5-4127-BC5D-7B15698D316C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DD1B4F2-0D3E-4F7F-9B0E-9B2D67324D91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ADAF502-A0B3-4DDE-8E35-34B57286F2E1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A09999-201C-45C2-8585-C9ECD07DB5AB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3F0350B-F979-41C0-8DD5-D550BF2F2684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07610AB-1116-4D2A-B2D1-4C9B6F83B3C6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0766B0B-681E-4A58-A7DE-B5DAA74FB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493D51-E1F6-4A0C-A92B-DC01F2300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2432929"/>
            <a:ext cx="8882742" cy="8234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СПАСИБО ЗА ВНИМАНИЕ 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7BE4A07-B462-407A-9CBD-647D49AC7DCB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1464B66-3135-4906-BD77-F4304731FC8F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1FB01E3-0F4B-465D-AD00-7B30B8A387D6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724BA23-B25B-4F25-8C3C-274341B5F6A5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F8CB0DA-B6A1-42A0-9D53-5500717DEBAA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5341C2DD-B235-418E-B532-C6952BDB36C1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24BF12-C91D-4E59-AE1E-F1E44F8B1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CACA0D0-19CE-490A-8BBC-05E72BA46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180DBE65-8F9F-4A75-9DC9-1BD0B6004302}"/>
              </a:ext>
            </a:extLst>
          </p:cNvPr>
          <p:cNvSpPr txBox="1">
            <a:spLocks/>
          </p:cNvSpPr>
          <p:nvPr/>
        </p:nvSpPr>
        <p:spPr>
          <a:xfrm>
            <a:off x="2188676" y="4731097"/>
            <a:ext cx="6824695" cy="142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Анисимов Александр Владимирович</a:t>
            </a:r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600" b="1" dirty="0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диагностики </a:t>
            </a:r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600" b="1" dirty="0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600" b="1" dirty="0" err="1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sz="1600" b="1" dirty="0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-Инжиниринг»</a:t>
            </a:r>
            <a:endParaRPr lang="en-US" sz="1600" b="1" dirty="0">
              <a:solidFill>
                <a:srgbClr val="5B5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600" b="1" dirty="0">
                <a:solidFill>
                  <a:srgbClr val="5B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«Мосты, тоннели и строительные конструкции», к.т.н.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582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2" y="1118538"/>
            <a:ext cx="7865538" cy="482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1200" y="676802"/>
            <a:ext cx="69575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Главная форма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B4921832-7DCB-43FD-98B0-885ECE55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3BAEE9C-A8A7-43C3-B29C-7982838C7F86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EFFFEB3-447D-4899-A500-A0B15EB01B0A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C08A4902-0E2A-4F18-AF4B-912285F7A963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AC14416-AD82-435E-BC6A-334C91A1B664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68D2B43-B456-41AB-BD5B-B0AD0461D2E6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658F1F1C-719D-4F07-9703-D89C4F6A1558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158A0C-8740-4985-ACB2-B8B100533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1DDEC8-3C08-4CE0-A6E0-D20CD933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59" y="1329148"/>
            <a:ext cx="4579204" cy="49608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6351" y="803414"/>
            <a:ext cx="79910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форма редактирования «Автодорожный мостовой переход»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F6D663FC-725E-49B7-943B-B6106B90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ADD2C6F-C71C-4BF1-BEE1-250684CF1805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4B8E728-8ECA-45AF-87BA-11184B09A551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27FC7F9F-AA57-4C00-B564-14CF14F0784F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36E89EA-0315-43A6-BE12-5CD1223258F0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16BFB52-7761-4AA1-845A-0928CBD6543B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7A18859-4A6F-486C-9174-35E242FBD964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F6CE07-51E8-4D24-810C-F6BA10E3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60C3F3-1B84-4146-AB62-851717377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98" y="1300604"/>
            <a:ext cx="4638782" cy="50253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6351" y="803414"/>
            <a:ext cx="79910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форма редактирования «Пролётное строение»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8773A763-7122-4D06-93EA-F48667CC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4068EA0-6031-4AEF-A4EB-FB65651F382A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B808932-A31E-4FE8-ADD3-37331662CDA7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A5837B5-122F-4832-A8D0-3BE45DBB64FE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C0369E1-06BF-4C47-85E8-21A4D5E2E11C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F6AEDCC-7B1D-4DC7-B12B-8601D308BD85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D81E01BB-D2CF-41FA-855A-8CDFFB8FFC97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D41346-B84D-494D-8556-01216D4E6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53FA5F-6EBB-424E-94AF-832052145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3796" b="26984"/>
          <a:stretch/>
        </p:blipFill>
        <p:spPr>
          <a:xfrm>
            <a:off x="467543" y="1124744"/>
            <a:ext cx="8437459" cy="5040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6351" y="803414"/>
            <a:ext cx="79910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форма редактирования «Дефекты»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8D39644D-F9EA-420C-80F4-A2B81C24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0C3678F-25D7-4D5B-9965-13CDADABBA8A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C4405CE-D6CD-42D2-A78C-406431525921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095985A-5487-4B13-8C1B-E063EA258343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B9CC34A-CA57-4483-8D31-38510F574074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32BA3E2-7043-4A9E-8806-4F1668D3B7ED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D6C77F52-A09E-43E4-82D1-2D776E1957EA}"/>
                </a:ext>
              </a:extLst>
            </p:cNvPr>
            <p:cNvCxnSpPr>
              <a:stCxn id="18" idx="1"/>
              <a:endCxn id="18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9D161B-8205-4756-867F-7BA5B9692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6D0DBB-7ADC-41E6-8286-2F3530394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 диска D\TEXTY\РДА АБДМ\2010 АБДМ ТП\0 Новая система\Руководство пользователя\Картинки в руководство 05.06.12\115 Форма Данные к условиям пропуск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46" y="1223845"/>
            <a:ext cx="7484896" cy="48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6351" y="803414"/>
            <a:ext cx="79910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форма редактирования «Данные к расчёту условий пропуска»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F585AE4-DF13-43EB-B553-6C4C8D39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803B3DD-87C3-2F4C-9EFF-9ABC2975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A46157-3772-4C5D-808A-04F0083B87B4}"/>
              </a:ext>
            </a:extLst>
          </p:cNvPr>
          <p:cNvGrpSpPr/>
          <p:nvPr/>
        </p:nvGrpSpPr>
        <p:grpSpPr>
          <a:xfrm flipV="1">
            <a:off x="196351" y="256199"/>
            <a:ext cx="8817020" cy="72000"/>
            <a:chOff x="139201" y="821523"/>
            <a:chExt cx="6880450" cy="720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1F235B7-1FE3-49B4-B3C9-720C0E28C35F}"/>
                </a:ext>
              </a:extLst>
            </p:cNvPr>
            <p:cNvSpPr/>
            <p:nvPr/>
          </p:nvSpPr>
          <p:spPr>
            <a:xfrm>
              <a:off x="139201" y="821523"/>
              <a:ext cx="688045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C13992D-549E-4227-97FA-CDE2CE72163F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139201" y="857523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E4A36F8-829B-40A6-B9F5-A391A40A0E4A}"/>
              </a:ext>
            </a:extLst>
          </p:cNvPr>
          <p:cNvGrpSpPr/>
          <p:nvPr/>
        </p:nvGrpSpPr>
        <p:grpSpPr>
          <a:xfrm>
            <a:off x="196351" y="6340457"/>
            <a:ext cx="8817020" cy="72001"/>
            <a:chOff x="139201" y="874947"/>
            <a:chExt cx="6880450" cy="25245"/>
          </a:xfrm>
          <a:solidFill>
            <a:schemeClr val="accent2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D23C298-9C68-42DA-BF33-76C32FA1C718}"/>
                </a:ext>
              </a:extLst>
            </p:cNvPr>
            <p:cNvSpPr/>
            <p:nvPr/>
          </p:nvSpPr>
          <p:spPr>
            <a:xfrm>
              <a:off x="139201" y="874947"/>
              <a:ext cx="6880450" cy="25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B5E2499-0941-464D-8ADB-61C0BC6AB9E1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9201" y="887570"/>
              <a:ext cx="688045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3E4269-0428-4EDE-B186-335702AF7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9" y="86458"/>
            <a:ext cx="1107621" cy="4114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9B6992-F459-44DD-B48D-0322733FA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48" y="139199"/>
            <a:ext cx="1768699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12752</TotalTime>
  <Words>1618</Words>
  <Application>Microsoft Office PowerPoint</Application>
  <PresentationFormat>Экран (4:3)</PresentationFormat>
  <Paragraphs>345</Paragraphs>
  <Slides>47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инноваций</dc:title>
  <dc:creator>Анисимов Александр Владимирович</dc:creator>
  <cp:lastModifiedBy>Alexander Anisimov</cp:lastModifiedBy>
  <cp:revision>655</cp:revision>
  <dcterms:created xsi:type="dcterms:W3CDTF">2016-03-02T14:58:32Z</dcterms:created>
  <dcterms:modified xsi:type="dcterms:W3CDTF">2022-01-26T18:54:14Z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